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Titillium Web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.fntdata"/><Relationship Id="rId22" Type="http://schemas.openxmlformats.org/officeDocument/2006/relationships/font" Target="fonts/TitilliumWeb-boldItalic.fntdata"/><Relationship Id="rId21" Type="http://schemas.openxmlformats.org/officeDocument/2006/relationships/font" Target="fonts/TitilliumWeb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TitilliumWeb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cb1891830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1cb1891830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cf76fd5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4cf76fd5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cf76fd53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cf76fd53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1dedf946c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1dedf946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cb1891830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1cb1891830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cb1891830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1cb1891830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1cb1891830_0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1cb1891830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1cb1891830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1cb1891830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cb1891830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1cb1891830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cb1891830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1cb1891830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1cb1891830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1cb1891830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cf76fd5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cf76fd5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logo">
  <p:cSld name="CUSTOM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title"/>
          </p:nvPr>
        </p:nvSpPr>
        <p:spPr>
          <a:xfrm>
            <a:off x="270000" y="270000"/>
            <a:ext cx="79863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75550" y="1080000"/>
            <a:ext cx="85986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154" y="89989"/>
            <a:ext cx="52784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8272875" y="630000"/>
            <a:ext cx="674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FF3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>
              <a:solidFill>
                <a:srgbClr val="FF33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170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">
  <p:cSld name="CUSTOM_3_1_1_1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6" name="Google Shape;76;p11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CUSTOM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FF33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 rot="-5400000">
            <a:off x="-2392800" y="2392800"/>
            <a:ext cx="514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A">
  <p:cSld name="CUSTOM_2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">
  <p:cSld name="CUSTOM_2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2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">
  <p:cSld name="CUSTOM_2_1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idx="2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">
  <p:cSld name="CUSTOM_2_1_1_2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2" name="Google Shape;1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" name="Google Shape;114;p16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 1">
  <p:cSld name="CUSTOM_2_1_1_2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 rot="-5400000">
            <a:off x="-2391750" y="2391300"/>
            <a:ext cx="51435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72000" wrap="square" tIns="72000">
            <a:spAutoFit/>
          </a:bodyPr>
          <a:lstStyle/>
          <a:p>
            <a:pPr indent="-889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</a:pPr>
            <a:r>
              <a:rPr lang="d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 development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E">
  <p:cSld name="CUSTOM_2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">
  <p:cSld name="CUSTOM_2_1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7" name="Google Shape;137;p19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40" name="Google Shape;140;p19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G">
  <p:cSld name="CUSTOM_2_1_1_1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CUSTOM_5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270000" y="270000"/>
            <a:ext cx="85986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75550" y="1080000"/>
            <a:ext cx="85986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170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ctrTitle"/>
          </p:nvPr>
        </p:nvSpPr>
        <p:spPr>
          <a:xfrm>
            <a:off x="720000" y="270000"/>
            <a:ext cx="8154000" cy="25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5200"/>
              <a:buNone/>
              <a:defRPr sz="5200">
                <a:solidFill>
                  <a:srgbClr val="FF331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1" name="Google Shape;151;p21"/>
          <p:cNvSpPr txBox="1"/>
          <p:nvPr>
            <p:ph idx="1" type="subTitle"/>
          </p:nvPr>
        </p:nvSpPr>
        <p:spPr>
          <a:xfrm>
            <a:off x="720000" y="2834125"/>
            <a:ext cx="8112300" cy="18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2" name="Google Shape;15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154" y="89989"/>
            <a:ext cx="52784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8272875" y="630000"/>
            <a:ext cx="674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FF3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>
              <a:solidFill>
                <a:srgbClr val="FF33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CUSTOM_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logo">
  <p:cSld name="CUSTOM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270000" y="270000"/>
            <a:ext cx="79863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75550" y="1080000"/>
            <a:ext cx="85986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73" name="Google Shape;1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154" y="89989"/>
            <a:ext cx="52784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8272875" y="630000"/>
            <a:ext cx="674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FF3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>
              <a:solidFill>
                <a:srgbClr val="FF33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170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">
  <p:cSld name="CUSTOM_5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270000" y="270000"/>
            <a:ext cx="85986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275550" y="1080000"/>
            <a:ext cx="85986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170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AIRmat">
  <p:cSld name="CUSTOM_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FF33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85" name="Google Shape;185;p26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">
  <p:cSld name="CUSTOM_3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91" name="Google Shape;191;p27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">
  <p:cSld name="CUSTOM_3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97" name="Google Shape;197;p28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">
  <p:cSld name="CUSTOM_3_1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03" name="Google Shape;203;p29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">
  <p:cSld name="CUSTOM_3_1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09" name="Google Shape;209;p30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E">
  <p:cSld name="CUSTOM_3_1_1_1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5" name="Google Shape;215;p31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AIRmat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FF33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4" name="Google Shape;34;p4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">
  <p:cSld name="CUSTOM_3_1_1_1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0" name="Google Shape;220;p32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21" name="Google Shape;221;p32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">
  <p:cSld name="CUSTOM_3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3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27" name="Google Shape;227;p33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CUSTOM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FF33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" name="Google Shape;232;p34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35" name="Google Shape;235;p34"/>
          <p:cNvSpPr txBox="1"/>
          <p:nvPr/>
        </p:nvSpPr>
        <p:spPr>
          <a:xfrm rot="-5400000">
            <a:off x="-2392800" y="2392800"/>
            <a:ext cx="514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889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</a:pPr>
            <a:r>
              <a:rPr lang="d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 / FAIRmat Introduction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A">
  <p:cSld name="CUSTOM_2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35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43" name="Google Shape;243;p35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">
  <p:cSld name="CUSTOM_2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8" name="Google Shape;248;p36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36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51" name="Google Shape;251;p36"/>
          <p:cNvSpPr txBox="1"/>
          <p:nvPr>
            <p:ph idx="2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">
  <p:cSld name="CUSTOM_2_1_1_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" name="Google Shape;256;p37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59" name="Google Shape;259;p37"/>
          <p:cNvSpPr txBox="1"/>
          <p:nvPr>
            <p:ph idx="2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">
  <p:cSld name="CUSTOM_2_1_1_2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 txBox="1"/>
          <p:nvPr>
            <p:ph idx="1" type="subTitle"/>
          </p:nvPr>
        </p:nvSpPr>
        <p:spPr>
          <a:xfrm rot="-5400000">
            <a:off x="-2392200" y="2391300"/>
            <a:ext cx="5144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3" name="Google Shape;26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5" name="Google Shape;265;p38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6" name="Google Shape;266;p38"/>
          <p:cNvSpPr txBox="1"/>
          <p:nvPr>
            <p:ph idx="2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7" name="Google Shape;267;p3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 1">
  <p:cSld name="CUSTOM_2_1_1_2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" name="Google Shape;272;p39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4" name="Google Shape;274;p39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75" name="Google Shape;275;p39"/>
          <p:cNvSpPr txBox="1"/>
          <p:nvPr/>
        </p:nvSpPr>
        <p:spPr>
          <a:xfrm rot="-5400000">
            <a:off x="-2391750" y="2391300"/>
            <a:ext cx="51435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72000" wrap="square" tIns="72000">
            <a:spAutoFit/>
          </a:bodyPr>
          <a:lstStyle/>
          <a:p>
            <a:pPr indent="-889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</a:pPr>
            <a:r>
              <a:rPr lang="d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 Software Strategy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E">
  <p:cSld name="CUSTOM_2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40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40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83" name="Google Shape;283;p40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">
  <p:cSld name="CUSTOM_2_1_1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1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8" name="Google Shape;288;p41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0" name="Google Shape;290;p41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91" name="Google Shape;291;p41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">
  <p:cSld name="CUSTOM_3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G">
  <p:cSld name="CUSTOM_2_1_1_1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6" name="Google Shape;296;p42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8" name="Google Shape;298;p42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99" name="Google Shape;299;p42"/>
          <p:cNvSpPr txBox="1"/>
          <p:nvPr>
            <p:ph idx="2" type="subTitle"/>
          </p:nvPr>
        </p:nvSpPr>
        <p:spPr>
          <a:xfrm rot="-5400000">
            <a:off x="-2394750" y="2393825"/>
            <a:ext cx="51495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ctrTitle"/>
          </p:nvPr>
        </p:nvSpPr>
        <p:spPr>
          <a:xfrm>
            <a:off x="720000" y="270000"/>
            <a:ext cx="8154000" cy="25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5200"/>
              <a:buNone/>
              <a:defRPr sz="5200">
                <a:solidFill>
                  <a:srgbClr val="FF331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2" name="Google Shape;302;p43"/>
          <p:cNvSpPr txBox="1"/>
          <p:nvPr>
            <p:ph idx="1" type="subTitle"/>
          </p:nvPr>
        </p:nvSpPr>
        <p:spPr>
          <a:xfrm>
            <a:off x="720000" y="2834125"/>
            <a:ext cx="8112300" cy="18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3" name="Google Shape;30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6154" y="89989"/>
            <a:ext cx="52784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/>
          <p:nvPr/>
        </p:nvSpPr>
        <p:spPr>
          <a:xfrm>
            <a:off x="8272875" y="630000"/>
            <a:ext cx="6744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FF3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>
              <a:solidFill>
                <a:srgbClr val="FF33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5" name="Google Shape;305;p43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CUSTOM_4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360000" y="291100"/>
            <a:ext cx="84723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7A5F7"/>
              </a:buClr>
              <a:buSzPts val="2800"/>
              <a:buNone/>
              <a:defRPr>
                <a:solidFill>
                  <a:srgbClr val="17A5F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360000" y="828000"/>
            <a:ext cx="8424000" cy="3957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0" name="Google Shape;310;p45"/>
          <p:cNvSpPr txBox="1"/>
          <p:nvPr>
            <p:ph idx="12" type="sldNum"/>
          </p:nvPr>
        </p:nvSpPr>
        <p:spPr>
          <a:xfrm>
            <a:off x="8235300" y="4783500"/>
            <a:ext cx="5487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/>
          <p:nvPr>
            <p:ph idx="12" type="sldNum"/>
          </p:nvPr>
        </p:nvSpPr>
        <p:spPr>
          <a:xfrm>
            <a:off x="8235300" y="4783500"/>
            <a:ext cx="5487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type="title"/>
          </p:nvPr>
        </p:nvSpPr>
        <p:spPr>
          <a:xfrm>
            <a:off x="360000" y="291100"/>
            <a:ext cx="84723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5" name="Google Shape;315;p47"/>
          <p:cNvSpPr txBox="1"/>
          <p:nvPr>
            <p:ph idx="12" type="sldNum"/>
          </p:nvPr>
        </p:nvSpPr>
        <p:spPr>
          <a:xfrm>
            <a:off x="8235300" y="4783500"/>
            <a:ext cx="5487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1">
  <p:cSld name="CUSTOM_2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/>
          <p:nvPr/>
        </p:nvSpPr>
        <p:spPr>
          <a:xfrm>
            <a:off x="0" y="0"/>
            <a:ext cx="360000" cy="5143500"/>
          </a:xfrm>
          <a:prstGeom prst="rect">
            <a:avLst/>
          </a:prstGeom>
          <a:solidFill>
            <a:srgbClr val="FF33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8"/>
          <p:cNvSpPr txBox="1"/>
          <p:nvPr>
            <p:ph idx="1" type="subTitle"/>
          </p:nvPr>
        </p:nvSpPr>
        <p:spPr>
          <a:xfrm rot="-5400000">
            <a:off x="-2392800" y="2392800"/>
            <a:ext cx="514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630000" spcFirstLastPara="1" rIns="90000" wrap="square" tIns="720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19" name="Google Shape;31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0" y="4685689"/>
            <a:ext cx="26392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8"/>
          <p:cNvSpPr txBox="1"/>
          <p:nvPr/>
        </p:nvSpPr>
        <p:spPr>
          <a:xfrm>
            <a:off x="0" y="4955700"/>
            <a:ext cx="3600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1" name="Google Shape;321;p48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48"/>
          <p:cNvSpPr txBox="1"/>
          <p:nvPr>
            <p:ph idx="2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3" name="Google Shape;323;p4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80">
          <p15:clr>
            <a:srgbClr val="FA7B17"/>
          </p15:clr>
        </p15:guide>
        <p15:guide id="2" pos="397">
          <p15:clr>
            <a:srgbClr val="FA7B17"/>
          </p15:clr>
        </p15:guide>
        <p15:guide id="3" orient="horz" pos="510">
          <p15:clr>
            <a:srgbClr val="FA7B17"/>
          </p15:clr>
        </p15:guide>
        <p15:guide id="4" orient="horz" pos="56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">
  <p:cSld name="CUSTOM_3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">
  <p:cSld name="CUSTOM_3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2" name="Google Shape;52;p7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">
  <p:cSld name="CUSTOM_3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8" name="Google Shape;58;p8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E">
  <p:cSld name="CUSTOM_3_1_1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64" name="Google Shape;64;p9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">
  <p:cSld name="CUSTOM_3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3474600" y="0"/>
            <a:ext cx="5669400" cy="51435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3744600" y="270000"/>
            <a:ext cx="5129700" cy="227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70000" y="270000"/>
            <a:ext cx="2934600" cy="46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idx="2" type="subTitle"/>
          </p:nvPr>
        </p:nvSpPr>
        <p:spPr>
          <a:xfrm>
            <a:off x="3744600" y="2547600"/>
            <a:ext cx="5129700" cy="2325900"/>
          </a:xfrm>
          <a:prstGeom prst="rect">
            <a:avLst/>
          </a:prstGeom>
        </p:spPr>
        <p:txBody>
          <a:bodyPr anchorCtr="0" anchor="t" bIns="0" lIns="0" spcFirstLastPara="1" rIns="0" wrap="square" tIns="1800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70">
          <p15:clr>
            <a:srgbClr val="FA7B17"/>
          </p15:clr>
        </p15:guide>
        <p15:guide id="2" pos="2359">
          <p15:clr>
            <a:srgbClr val="FA7B17"/>
          </p15:clr>
        </p15:guide>
        <p15:guide id="3" pos="201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0000" y="270000"/>
            <a:ext cx="860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b="1"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0000" y="900000"/>
            <a:ext cx="8604000" cy="3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78075" y="-236250"/>
            <a:ext cx="90000" cy="9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112700" y="-370650"/>
            <a:ext cx="201900" cy="2244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2314600" y="-370650"/>
            <a:ext cx="201900" cy="2244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516500" y="-370650"/>
            <a:ext cx="201900" cy="2244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2718400" y="-370650"/>
            <a:ext cx="201900" cy="2244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2920300" y="-370650"/>
            <a:ext cx="201900" cy="2244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122200" y="-370650"/>
            <a:ext cx="201900" cy="2244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3324100" y="-370650"/>
            <a:ext cx="201900" cy="2244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528900" y="-326250"/>
            <a:ext cx="180000" cy="18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1769725" y="-416250"/>
            <a:ext cx="270000" cy="27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90">
          <p15:clr>
            <a:srgbClr val="EA4335"/>
          </p15:clr>
        </p15:guide>
        <p15:guide id="2" orient="horz" pos="3070">
          <p15:clr>
            <a:srgbClr val="EA4335"/>
          </p15:clr>
        </p15:guide>
        <p15:guide id="3" orient="horz" pos="17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270000" y="270000"/>
            <a:ext cx="860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b="1"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270000" y="900000"/>
            <a:ext cx="8604000" cy="3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Font typeface="Titillium Web"/>
              <a:buChar char="■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1378075" y="-236250"/>
            <a:ext cx="90000" cy="9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2112700" y="-370650"/>
            <a:ext cx="201900" cy="224400"/>
          </a:xfrm>
          <a:prstGeom prst="rect">
            <a:avLst/>
          </a:prstGeom>
          <a:solidFill>
            <a:srgbClr val="FCBF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2314600" y="-370650"/>
            <a:ext cx="201900" cy="224400"/>
          </a:xfrm>
          <a:prstGeom prst="rect">
            <a:avLst/>
          </a:prstGeom>
          <a:solidFill>
            <a:srgbClr val="53AF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2516500" y="-370650"/>
            <a:ext cx="201900" cy="224400"/>
          </a:xfrm>
          <a:prstGeom prst="rect">
            <a:avLst/>
          </a:prstGeom>
          <a:solidFill>
            <a:srgbClr val="1BB5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2718400" y="-370650"/>
            <a:ext cx="201900" cy="224400"/>
          </a:xfrm>
          <a:prstGeom prst="rect">
            <a:avLst/>
          </a:prstGeom>
          <a:solidFill>
            <a:srgbClr val="274B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2920300" y="-370650"/>
            <a:ext cx="201900" cy="224400"/>
          </a:xfrm>
          <a:prstGeom prst="rect">
            <a:avLst/>
          </a:prstGeom>
          <a:solidFill>
            <a:srgbClr val="7642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3122200" y="-370650"/>
            <a:ext cx="201900" cy="224400"/>
          </a:xfrm>
          <a:prstGeom prst="rect">
            <a:avLst/>
          </a:prstGeom>
          <a:solidFill>
            <a:srgbClr val="E50D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3324100" y="-370650"/>
            <a:ext cx="201900" cy="224400"/>
          </a:xfrm>
          <a:prstGeom prst="rect">
            <a:avLst/>
          </a:prstGeom>
          <a:solidFill>
            <a:srgbClr val="E73A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1528900" y="-326250"/>
            <a:ext cx="180000" cy="18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1769725" y="-416250"/>
            <a:ext cx="270000" cy="27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90">
          <p15:clr>
            <a:srgbClr val="EA4335"/>
          </p15:clr>
        </p15:guide>
        <p15:guide id="2" orient="horz" pos="3070">
          <p15:clr>
            <a:srgbClr val="EA4335"/>
          </p15:clr>
        </p15:guide>
        <p15:guide id="3" orient="horz" pos="17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omad-lab.eu" TargetMode="External"/><Relationship Id="rId4" Type="http://schemas.openxmlformats.org/officeDocument/2006/relationships/hyperlink" Target="https://nomad-lab.eu/prod/v1/staging" TargetMode="External"/><Relationship Id="rId9" Type="http://schemas.openxmlformats.org/officeDocument/2006/relationships/hyperlink" Target="https://www.youtube.com/playlist?list=PLrRaxjvn6FDU5Hy3ohE4OH4b3GdH0S3zO" TargetMode="External"/><Relationship Id="rId5" Type="http://schemas.openxmlformats.org/officeDocument/2006/relationships/hyperlink" Target="https://nomad-lab.eu/prod/v1/staging/docs/index.html" TargetMode="External"/><Relationship Id="rId6" Type="http://schemas.openxmlformats.org/officeDocument/2006/relationships/hyperlink" Target="https://nomad-lab.eu/prod/v1/staging/docs/oasis.html" TargetMode="External"/><Relationship Id="rId7" Type="http://schemas.openxmlformats.org/officeDocument/2006/relationships/hyperlink" Target="https://nomad-lab.eu/prod/v1/staging/docs/schema/introduction.html" TargetMode="External"/><Relationship Id="rId8" Type="http://schemas.openxmlformats.org/officeDocument/2006/relationships/hyperlink" Target="https://www.youtube.com/playlist?list=PLrRaxjvn6FDXqfEz1rDWvbGkzMBm7afsl" TargetMode="External"/><Relationship Id="rId11" Type="http://schemas.openxmlformats.org/officeDocument/2006/relationships/hyperlink" Target="https://matsci.org/c/nomad/32" TargetMode="External"/><Relationship Id="rId10" Type="http://schemas.openxmlformats.org/officeDocument/2006/relationships/hyperlink" Target="https://www.fairmat-nfdi.eu/fairmat/outreach-fairmat/tutorials-fairmat" TargetMode="External"/><Relationship Id="rId13" Type="http://schemas.openxmlformats.org/officeDocument/2006/relationships/hyperlink" Target="https://github.com/nomad-coe" TargetMode="External"/><Relationship Id="rId12" Type="http://schemas.openxmlformats.org/officeDocument/2006/relationships/hyperlink" Target="https://gitlab.mpcdf.mpg.de/nomad-lab/nomad-FAI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fdi.de/" TargetMode="External"/><Relationship Id="rId4" Type="http://schemas.openxmlformats.org/officeDocument/2006/relationships/hyperlink" Target="https://www.fairmat-nfdi.eu/fairmat/" TargetMode="External"/><Relationship Id="rId5" Type="http://schemas.openxmlformats.org/officeDocument/2006/relationships/hyperlink" Target="https://nomad-lab.e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/>
          <p:nvPr>
            <p:ph type="ctrTitle"/>
          </p:nvPr>
        </p:nvSpPr>
        <p:spPr>
          <a:xfrm>
            <a:off x="720000" y="270000"/>
            <a:ext cx="8154000" cy="25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4400">
                <a:solidFill>
                  <a:srgbClr val="2A4CDF"/>
                </a:solidFill>
              </a:rPr>
              <a:t>NOMAD</a:t>
            </a:r>
            <a:r>
              <a:rPr lang="de" sz="4400"/>
              <a:t> </a:t>
            </a:r>
            <a:r>
              <a:rPr lang="de" sz="4400">
                <a:solidFill>
                  <a:srgbClr val="000000"/>
                </a:solidFill>
              </a:rPr>
              <a:t>/</a:t>
            </a:r>
            <a:r>
              <a:rPr lang="de" sz="4400"/>
              <a:t> FAIRmat</a:t>
            </a:r>
            <a:endParaRPr sz="4400"/>
          </a:p>
        </p:txBody>
      </p:sp>
      <p:sp>
        <p:nvSpPr>
          <p:cNvPr id="329" name="Google Shape;329;p49"/>
          <p:cNvSpPr txBox="1"/>
          <p:nvPr>
            <p:ph idx="1" type="subTitle"/>
          </p:nvPr>
        </p:nvSpPr>
        <p:spPr>
          <a:xfrm>
            <a:off x="720000" y="2834125"/>
            <a:ext cx="8112300" cy="18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Enabling material scientists to define, share, and use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Markus Scheidgen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dk2"/>
                </a:solidFill>
              </a:rPr>
              <a:t>NOMAD, </a:t>
            </a:r>
            <a:r>
              <a:rPr lang="de" sz="1600">
                <a:solidFill>
                  <a:schemeClr val="dk2"/>
                </a:solidFill>
              </a:rPr>
              <a:t>FAIRmat, IRIS, Physik, HU Berlin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700" y="81675"/>
            <a:ext cx="954576" cy="8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Pros</a:t>
            </a:r>
            <a:endParaRPr/>
          </a:p>
        </p:txBody>
      </p:sp>
      <p:sp>
        <p:nvSpPr>
          <p:cNvPr id="400" name="Google Shape;400;p58"/>
          <p:cNvSpPr txBox="1"/>
          <p:nvPr>
            <p:ph idx="1" type="body"/>
          </p:nvPr>
        </p:nvSpPr>
        <p:spPr>
          <a:xfrm>
            <a:off x="630000" y="1080000"/>
            <a:ext cx="40332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de"/>
              <a:t>schema-focused</a:t>
            </a:r>
            <a:r>
              <a:rPr lang="de"/>
              <a:t>, produces consistent FAIR data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supports growing number of file-types, e.g. </a:t>
            </a:r>
            <a:r>
              <a:rPr b="1" lang="de"/>
              <a:t>neXus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de"/>
              <a:t>file-based</a:t>
            </a:r>
            <a:r>
              <a:rPr lang="de"/>
              <a:t>, easy to import and export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de"/>
              <a:t>API</a:t>
            </a:r>
            <a:r>
              <a:rPr lang="de"/>
              <a:t> covers all functionality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integrated </a:t>
            </a:r>
            <a:r>
              <a:rPr b="1" lang="de"/>
              <a:t>JupyterHUB</a:t>
            </a:r>
            <a:r>
              <a:rPr lang="de"/>
              <a:t> to work with and analyse managed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data can be </a:t>
            </a:r>
            <a:r>
              <a:rPr b="1" lang="de"/>
              <a:t>shared </a:t>
            </a:r>
            <a:r>
              <a:rPr lang="de"/>
              <a:t>and</a:t>
            </a:r>
            <a:r>
              <a:rPr b="1" lang="de"/>
              <a:t> published</a:t>
            </a:r>
            <a:r>
              <a:rPr lang="de"/>
              <a:t> through a central NOMAD</a:t>
            </a:r>
            <a:endParaRPr/>
          </a:p>
        </p:txBody>
      </p:sp>
      <p:sp>
        <p:nvSpPr>
          <p:cNvPr id="401" name="Google Shape;401;p58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02" name="Google Shape;402;p58"/>
          <p:cNvSpPr txBox="1"/>
          <p:nvPr>
            <p:ph idx="1" type="body"/>
          </p:nvPr>
        </p:nvSpPr>
        <p:spPr>
          <a:xfrm>
            <a:off x="4776100" y="1080000"/>
            <a:ext cx="4084800" cy="32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de"/>
              <a:t>schema-focused</a:t>
            </a:r>
            <a:r>
              <a:rPr lang="de"/>
              <a:t>, requires you to structure data first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designed to be </a:t>
            </a:r>
            <a:r>
              <a:rPr b="1" lang="de"/>
              <a:t>extendable</a:t>
            </a:r>
            <a:r>
              <a:rPr lang="de"/>
              <a:t>, adapt NOMAD to your needs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integration with others ELNs has just begun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young constantly </a:t>
            </a:r>
            <a:r>
              <a:rPr b="1" lang="de"/>
              <a:t>evolving project</a:t>
            </a:r>
            <a:r>
              <a:rPr lang="de"/>
              <a:t>, not all features are there yet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8"/>
          <p:cNvSpPr txBox="1"/>
          <p:nvPr>
            <p:ph type="title"/>
          </p:nvPr>
        </p:nvSpPr>
        <p:spPr>
          <a:xfrm>
            <a:off x="4789200" y="270000"/>
            <a:ext cx="40848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Cons</a:t>
            </a:r>
            <a:endParaRPr/>
          </a:p>
        </p:txBody>
      </p:sp>
      <p:grpSp>
        <p:nvGrpSpPr>
          <p:cNvPr id="404" name="Google Shape;404;p58"/>
          <p:cNvGrpSpPr/>
          <p:nvPr/>
        </p:nvGrpSpPr>
        <p:grpSpPr>
          <a:xfrm>
            <a:off x="630000" y="4473300"/>
            <a:ext cx="8244009" cy="446400"/>
            <a:chOff x="630000" y="4473300"/>
            <a:chExt cx="8244009" cy="446400"/>
          </a:xfrm>
        </p:grpSpPr>
        <p:sp>
          <p:nvSpPr>
            <p:cNvPr id="405" name="Google Shape;405;p58"/>
            <p:cNvSpPr txBox="1"/>
            <p:nvPr/>
          </p:nvSpPr>
          <p:spPr>
            <a:xfrm>
              <a:off x="630000" y="4473300"/>
              <a:ext cx="2340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700">
                  <a:latin typeface="Titillium Web"/>
                  <a:ea typeface="Titillium Web"/>
                  <a:cs typeface="Titillium Web"/>
                  <a:sym typeface="Titillium Web"/>
                </a:rPr>
                <a:t>FAIR, </a:t>
              </a:r>
              <a:r>
                <a:rPr lang="de" sz="1600">
                  <a:latin typeface="Titillium Web"/>
                  <a:ea typeface="Titillium Web"/>
                  <a:cs typeface="Titillium Web"/>
                  <a:sym typeface="Titillium Web"/>
                </a:rPr>
                <a:t>extendable</a:t>
              </a:r>
              <a:r>
                <a:rPr lang="de" sz="1700">
                  <a:latin typeface="Titillium Web"/>
                  <a:ea typeface="Titillium Web"/>
                  <a:cs typeface="Titillium Web"/>
                  <a:sym typeface="Titillium Web"/>
                </a:rPr>
                <a:t>, scalable: </a:t>
              </a:r>
              <a:endParaRPr sz="17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06" name="Google Shape;406;p58"/>
            <p:cNvSpPr txBox="1"/>
            <p:nvPr/>
          </p:nvSpPr>
          <p:spPr>
            <a:xfrm>
              <a:off x="4789200" y="4480950"/>
              <a:ext cx="2507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Titillium Web"/>
                  <a:ea typeface="Titillium Web"/>
                  <a:cs typeface="Titillium Web"/>
                  <a:sym typeface="Titillium Web"/>
                </a:rPr>
                <a:t>simple, low maintenance:</a:t>
              </a:r>
              <a:endParaRPr sz="18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grpSp>
          <p:nvGrpSpPr>
            <p:cNvPr id="407" name="Google Shape;407;p58"/>
            <p:cNvGrpSpPr/>
            <p:nvPr/>
          </p:nvGrpSpPr>
          <p:grpSpPr>
            <a:xfrm>
              <a:off x="3046500" y="4561500"/>
              <a:ext cx="1546559" cy="270000"/>
              <a:chOff x="3198675" y="4561500"/>
              <a:chExt cx="1546559" cy="270000"/>
            </a:xfrm>
          </p:grpSpPr>
          <p:sp>
            <p:nvSpPr>
              <p:cNvPr id="408" name="Google Shape;408;p58"/>
              <p:cNvSpPr/>
              <p:nvPr/>
            </p:nvSpPr>
            <p:spPr>
              <a:xfrm>
                <a:off x="3198675" y="4561500"/>
                <a:ext cx="284100" cy="27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1C23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58"/>
              <p:cNvSpPr/>
              <p:nvPr/>
            </p:nvSpPr>
            <p:spPr>
              <a:xfrm>
                <a:off x="3513686" y="4561500"/>
                <a:ext cx="284100" cy="27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1C23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58"/>
              <p:cNvSpPr/>
              <p:nvPr/>
            </p:nvSpPr>
            <p:spPr>
              <a:xfrm>
                <a:off x="3828673" y="4561500"/>
                <a:ext cx="284100" cy="27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1C23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58"/>
              <p:cNvSpPr/>
              <p:nvPr/>
            </p:nvSpPr>
            <p:spPr>
              <a:xfrm>
                <a:off x="4144891" y="4561500"/>
                <a:ext cx="284100" cy="27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1C23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58"/>
              <p:cNvSpPr/>
              <p:nvPr/>
            </p:nvSpPr>
            <p:spPr>
              <a:xfrm>
                <a:off x="4461134" y="4561500"/>
                <a:ext cx="284100" cy="2700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1C23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3" name="Google Shape;413;p58"/>
            <p:cNvSpPr/>
            <p:nvPr/>
          </p:nvSpPr>
          <p:spPr>
            <a:xfrm>
              <a:off x="7327450" y="4561500"/>
              <a:ext cx="284100" cy="27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8"/>
            <p:cNvSpPr/>
            <p:nvPr/>
          </p:nvSpPr>
          <p:spPr>
            <a:xfrm>
              <a:off x="7642461" y="4561500"/>
              <a:ext cx="284100" cy="27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8"/>
            <p:cNvSpPr/>
            <p:nvPr/>
          </p:nvSpPr>
          <p:spPr>
            <a:xfrm>
              <a:off x="7957448" y="4561500"/>
              <a:ext cx="284100" cy="27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8"/>
            <p:cNvSpPr/>
            <p:nvPr/>
          </p:nvSpPr>
          <p:spPr>
            <a:xfrm>
              <a:off x="8273666" y="4561500"/>
              <a:ext cx="284100" cy="27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8"/>
            <p:cNvSpPr/>
            <p:nvPr/>
          </p:nvSpPr>
          <p:spPr>
            <a:xfrm>
              <a:off x="8589909" y="4561500"/>
              <a:ext cx="284100" cy="270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NOMAD Links</a:t>
            </a:r>
            <a:endParaRPr/>
          </a:p>
        </p:txBody>
      </p:sp>
      <p:sp>
        <p:nvSpPr>
          <p:cNvPr id="423" name="Google Shape;423;p59"/>
          <p:cNvSpPr txBox="1"/>
          <p:nvPr>
            <p:ph idx="1" type="body"/>
          </p:nvPr>
        </p:nvSpPr>
        <p:spPr>
          <a:xfrm>
            <a:off x="630000" y="1080000"/>
            <a:ext cx="8244000" cy="37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homepage – </a:t>
            </a:r>
            <a:r>
              <a:rPr lang="de" u="sng">
                <a:solidFill>
                  <a:srgbClr val="FF331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nomad-lab.eu</a:t>
            </a:r>
            <a:endParaRPr>
              <a:solidFill>
                <a:srgbClr val="FF331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central NOMAD service – </a:t>
            </a:r>
            <a:r>
              <a:rPr lang="de" u="sng">
                <a:solidFill>
                  <a:srgbClr val="FF331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https://nomad-lab.eu/prod/v1</a:t>
            </a:r>
            <a:endParaRPr>
              <a:solidFill>
                <a:srgbClr val="FF331C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NOMAD Dokumentation</a:t>
            </a:r>
            <a:r>
              <a:rPr lang="de" u="sng">
                <a:solidFill>
                  <a:srgbClr val="FF331C"/>
                </a:solidFill>
              </a:rPr>
              <a:t> </a:t>
            </a:r>
            <a:endParaRPr u="sng">
              <a:solidFill>
                <a:srgbClr val="FF331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installing Oasis</a:t>
            </a:r>
            <a:endParaRPr>
              <a:solidFill>
                <a:srgbClr val="FF331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schemas and ELNs</a:t>
            </a:r>
            <a:endParaRPr>
              <a:solidFill>
                <a:srgbClr val="FF331C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Tutorials and videos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NOMAD Oasis tutorial</a:t>
            </a:r>
            <a:r>
              <a:rPr lang="de">
                <a:solidFill>
                  <a:srgbClr val="FF331C"/>
                </a:solidFill>
              </a:rPr>
              <a:t> </a:t>
            </a:r>
            <a:r>
              <a:rPr lang="de"/>
              <a:t>video playlist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Publishing, Exploring, API</a:t>
            </a:r>
            <a:r>
              <a:rPr lang="de">
                <a:solidFill>
                  <a:srgbClr val="FF331C"/>
                </a:solidFill>
              </a:rPr>
              <a:t> </a:t>
            </a:r>
            <a:r>
              <a:rPr lang="de"/>
              <a:t>video playlist</a:t>
            </a:r>
            <a:endParaRPr>
              <a:solidFill>
                <a:srgbClr val="FF331C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All FAIRmat </a:t>
            </a:r>
            <a:r>
              <a:rPr lang="de" u="sng">
                <a:solidFill>
                  <a:srgbClr val="FF331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tutorials</a:t>
            </a:r>
            <a:endParaRPr>
              <a:solidFill>
                <a:srgbClr val="FF331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331C"/>
              </a:buClr>
              <a:buSzPts val="1800"/>
              <a:buChar char="■"/>
            </a:pPr>
            <a:r>
              <a:rPr lang="de" u="sng">
                <a:solidFill>
                  <a:srgbClr val="FF331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NOMAD forum</a:t>
            </a:r>
            <a:endParaRPr>
              <a:solidFill>
                <a:srgbClr val="FF331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NOMAD’s </a:t>
            </a:r>
            <a:r>
              <a:rPr lang="de" u="sng">
                <a:solidFill>
                  <a:srgbClr val="FF331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main gitlab</a:t>
            </a:r>
            <a:r>
              <a:rPr lang="de"/>
              <a:t> (and </a:t>
            </a:r>
            <a:r>
              <a:rPr lang="de" u="sng">
                <a:solidFill>
                  <a:srgbClr val="FF331C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</a:t>
            </a:r>
            <a:r>
              <a:rPr lang="de"/>
              <a:t>)</a:t>
            </a:r>
            <a:endParaRPr/>
          </a:p>
        </p:txBody>
      </p:sp>
      <p:sp>
        <p:nvSpPr>
          <p:cNvPr id="424" name="Google Shape;424;p59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733810"/>
            <a:ext cx="4081037" cy="41767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0" name="Google Shape;43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126" y="733800"/>
            <a:ext cx="4081047" cy="41768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1" name="Google Shape;431;p60"/>
          <p:cNvSpPr txBox="1"/>
          <p:nvPr>
            <p:ph type="title"/>
          </p:nvPr>
        </p:nvSpPr>
        <p:spPr>
          <a:xfrm>
            <a:off x="630000" y="139275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Agenda</a:t>
            </a:r>
            <a:endParaRPr/>
          </a:p>
        </p:txBody>
      </p:sp>
      <p:sp>
        <p:nvSpPr>
          <p:cNvPr id="336" name="Google Shape;336;p50"/>
          <p:cNvSpPr txBox="1"/>
          <p:nvPr>
            <p:ph idx="1" type="body"/>
          </p:nvPr>
        </p:nvSpPr>
        <p:spPr>
          <a:xfrm>
            <a:off x="630000" y="1407800"/>
            <a:ext cx="8244000" cy="346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What is NFDI, FAIRmat, and NOMAD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How does NOMAD work?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de"/>
              <a:t>Demo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■"/>
            </a:pPr>
            <a:r>
              <a:rPr lang="de"/>
              <a:t>Comparison to other ELNs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/>
          <p:nvPr/>
        </p:nvSpPr>
        <p:spPr>
          <a:xfrm>
            <a:off x="721450" y="1253125"/>
            <a:ext cx="3373500" cy="3373500"/>
          </a:xfrm>
          <a:prstGeom prst="ellipse">
            <a:avLst/>
          </a:prstGeom>
          <a:solidFill>
            <a:srgbClr val="45556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51"/>
          <p:cNvSpPr/>
          <p:nvPr/>
        </p:nvSpPr>
        <p:spPr>
          <a:xfrm>
            <a:off x="1299875" y="1983950"/>
            <a:ext cx="2216700" cy="2216700"/>
          </a:xfrm>
          <a:prstGeom prst="ellipse">
            <a:avLst/>
          </a:prstGeom>
          <a:solidFill>
            <a:srgbClr val="FF331C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1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are NFDI / FAIRmat / NOMAD</a:t>
            </a:r>
            <a:endParaRPr/>
          </a:p>
        </p:txBody>
      </p:sp>
      <p:sp>
        <p:nvSpPr>
          <p:cNvPr id="344" name="Google Shape;344;p51"/>
          <p:cNvSpPr/>
          <p:nvPr/>
        </p:nvSpPr>
        <p:spPr>
          <a:xfrm>
            <a:off x="1874250" y="2710775"/>
            <a:ext cx="1068000" cy="1068000"/>
          </a:xfrm>
          <a:prstGeom prst="ellipse">
            <a:avLst/>
          </a:prstGeom>
          <a:solidFill>
            <a:srgbClr val="2A4CDF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51"/>
          <p:cNvSpPr txBox="1"/>
          <p:nvPr/>
        </p:nvSpPr>
        <p:spPr>
          <a:xfrm>
            <a:off x="1624200" y="2167300"/>
            <a:ext cx="156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</a:t>
            </a:r>
            <a:endParaRPr b="1" sz="2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" name="Google Shape;346;p51"/>
          <p:cNvSpPr txBox="1"/>
          <p:nvPr/>
        </p:nvSpPr>
        <p:spPr>
          <a:xfrm>
            <a:off x="1624200" y="1352250"/>
            <a:ext cx="156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</a:t>
            </a:r>
            <a:endParaRPr b="1" sz="2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4572000" y="1253125"/>
            <a:ext cx="430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nfdi:</a:t>
            </a:r>
            <a:r>
              <a:rPr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Nationale Forschungsdaten Infrastructure, </a:t>
            </a:r>
            <a:r>
              <a:rPr lang="de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link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(national research data infrastructure)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4572000" y="1983950"/>
            <a:ext cx="430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FAIRmat: </a:t>
            </a:r>
            <a:r>
              <a:rPr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NFDI consortium for </a:t>
            </a:r>
            <a:r>
              <a:rPr lang="de">
                <a:solidFill>
                  <a:schemeClr val="dk1"/>
                </a:solidFill>
                <a:highlight>
                  <a:srgbClr val="D9D9D9"/>
                </a:highlight>
                <a:latin typeface="Titillium Web"/>
                <a:ea typeface="Titillium Web"/>
                <a:cs typeface="Titillium Web"/>
                <a:sym typeface="Titillium Web"/>
              </a:rPr>
              <a:t>FAIR mat</a:t>
            </a:r>
            <a:r>
              <a:rPr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erials science data, </a:t>
            </a:r>
            <a:r>
              <a:rPr lang="de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link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(FAIR: findable, accessible, interoperable, re-usable)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" name="Google Shape;349;p51"/>
          <p:cNvSpPr txBox="1"/>
          <p:nvPr/>
        </p:nvSpPr>
        <p:spPr>
          <a:xfrm>
            <a:off x="4572000" y="2860750"/>
            <a:ext cx="430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NOMAD</a:t>
            </a:r>
            <a:r>
              <a:rPr lang="d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A web-based service and software for managing FAIR materials science data, </a:t>
            </a:r>
            <a:r>
              <a:rPr lang="de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link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FAIRmat uses NOMAD to build a federated infrastructure of connected NOMAD installations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Unstructured </a:t>
            </a:r>
            <a:r>
              <a:rPr b="0" lang="de"/>
              <a:t>data, </a:t>
            </a:r>
            <a:r>
              <a:rPr lang="de"/>
              <a:t>structured </a:t>
            </a:r>
            <a:r>
              <a:rPr b="0" lang="de"/>
              <a:t>data, and</a:t>
            </a:r>
            <a:r>
              <a:rPr lang="de"/>
              <a:t> schemas</a:t>
            </a:r>
            <a:endParaRPr/>
          </a:p>
        </p:txBody>
      </p:sp>
      <p:sp>
        <p:nvSpPr>
          <p:cNvPr id="355" name="Google Shape;355;p52"/>
          <p:cNvSpPr txBox="1"/>
          <p:nvPr>
            <p:ph idx="12" type="sldNum"/>
          </p:nvPr>
        </p:nvSpPr>
        <p:spPr>
          <a:xfrm>
            <a:off x="8325300" y="4873500"/>
            <a:ext cx="548700" cy="2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56" name="Google Shape;3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900000"/>
            <a:ext cx="2530024" cy="402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7" name="Google Shape;35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576" y="1531675"/>
            <a:ext cx="5022500" cy="320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8" name="Google Shape;35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2799" y="1019350"/>
            <a:ext cx="5679175" cy="26198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9" name="Google Shape;35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5575" y="254500"/>
            <a:ext cx="4761600" cy="3932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0" name="Google Shape;36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0123" y="810000"/>
            <a:ext cx="6055174" cy="39320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1" name="Google Shape;361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8375" y="254512"/>
            <a:ext cx="4212148" cy="46344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00" y="344398"/>
            <a:ext cx="4203665" cy="43023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7" name="Google Shape;36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00" y="344398"/>
            <a:ext cx="4203665" cy="43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111" y="344375"/>
            <a:ext cx="4203665" cy="4302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9" name="Google Shape;36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100" y="344375"/>
            <a:ext cx="4203674" cy="430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1102" y="344375"/>
            <a:ext cx="4203674" cy="43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000" y="344375"/>
            <a:ext cx="4203674" cy="430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00" y="344400"/>
            <a:ext cx="7037763" cy="4302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7" name="Google Shape;37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00" y="344400"/>
            <a:ext cx="7037773" cy="430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00" y="344375"/>
            <a:ext cx="4203674" cy="43023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/>
          <p:cNvSpPr txBox="1"/>
          <p:nvPr>
            <p:ph type="title"/>
          </p:nvPr>
        </p:nvSpPr>
        <p:spPr>
          <a:xfrm>
            <a:off x="630000" y="270000"/>
            <a:ext cx="8244000" cy="5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Extracting structured (meta-)data from files</a:t>
            </a:r>
            <a:endParaRPr/>
          </a:p>
        </p:txBody>
      </p:sp>
      <p:pic>
        <p:nvPicPr>
          <p:cNvPr id="388" name="Google Shape;38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1042850"/>
            <a:ext cx="8243999" cy="3690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 txBox="1"/>
          <p:nvPr>
            <p:ph idx="12" type="sldNum"/>
          </p:nvPr>
        </p:nvSpPr>
        <p:spPr>
          <a:xfrm>
            <a:off x="8235300" y="4783500"/>
            <a:ext cx="548700" cy="36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94" name="Google Shape;394;p5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4200">
                <a:latin typeface="Titillium Web"/>
                <a:ea typeface="Titillium Web"/>
                <a:cs typeface="Titillium Web"/>
                <a:sym typeface="Titillium Web"/>
              </a:rPr>
              <a:t>demo</a:t>
            </a:r>
            <a:endParaRPr b="1" sz="4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IRma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IRma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